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3"/>
    <p:sldId id="262" r:id="rId4"/>
    <p:sldId id="263" r:id="rId5"/>
    <p:sldId id="277" r:id="rId6"/>
    <p:sldId id="279" r:id="rId7"/>
    <p:sldId id="257" r:id="rId8"/>
    <p:sldId id="258" r:id="rId9"/>
    <p:sldId id="264" r:id="rId10"/>
    <p:sldId id="298" r:id="rId11"/>
    <p:sldId id="299" r:id="rId12"/>
    <p:sldId id="300" r:id="rId13"/>
    <p:sldId id="301" r:id="rId14"/>
    <p:sldId id="294" r:id="rId15"/>
    <p:sldId id="302" r:id="rId16"/>
    <p:sldId id="292" r:id="rId17"/>
    <p:sldId id="273" r:id="rId18"/>
  </p:sldIdLst>
  <p:sldSz cx="12192000" cy="6858000"/>
  <p:notesSz cx="6858000" cy="9144000"/>
  <p:embeddedFontLst>
    <p:embeddedFont>
      <p:font typeface="汉仪雅酷黑 45W" panose="020B0404020202020204" pitchFamily="34" charset="-122"/>
      <p:regular r:id="rId24"/>
    </p:embeddedFont>
    <p:embeddedFont>
      <p:font typeface="思源黑体 CN Medium" panose="020B0600000000000000" charset="-122"/>
      <p:regular r:id="rId25"/>
    </p:embeddedFont>
    <p:embeddedFont>
      <p:font typeface="思源黑体 CN Bold" panose="020B0800000000000000" charset="-122"/>
      <p:bold r:id="rId26"/>
    </p:embeddedFont>
    <p:embeddedFont>
      <p:font typeface="思源黑体 CN Regular" panose="020B0500000000000000" charset="-122"/>
      <p:regular r:id="rId27"/>
    </p:embeddedFont>
    <p:embeddedFont>
      <p:font typeface="思源黑体 CN Normal" panose="020B0400000000000000" charset="-122"/>
      <p:regular r:id="rId28"/>
    </p:embeddedFont>
    <p:embeddedFont>
      <p:font typeface="思源宋体 CN Heavy" panose="02020900000000000000" charset="-122"/>
      <p:bold r:id="rId29"/>
    </p:embeddedFont>
    <p:embeddedFont>
      <p:font typeface="等线" panose="02010600030101010101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45.xml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image" Target="../media/image12.png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99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tags" Target="../tags/tag9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image" Target="../media/image2.png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4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../media/image4.png"/><Relationship Id="rId6" Type="http://schemas.openxmlformats.org/officeDocument/2006/relationships/tags" Target="../tags/tag9.xml"/><Relationship Id="rId5" Type="http://schemas.openxmlformats.org/officeDocument/2006/relationships/image" Target="../media/image1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image" Target="../media/image5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54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3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任务二十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Shopee平台使用运费测算工具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3063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590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开启物流渠道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2524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1【开启物流渠道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填写完成商品基本信息后，即可填写下方的销售信息、运费和其他。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5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84525" y="2523490"/>
            <a:ext cx="5845175" cy="273748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3063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590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开启物流渠道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2524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1【开启物流渠道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找到运费栏，我们可以看到重量、尺寸和物流渠道栏。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7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32480" y="2713990"/>
            <a:ext cx="5527040" cy="234378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3063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590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开启物流渠道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2524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1【开启物流渠道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输入准确的尺寸（尺寸/重量）。切换首选运送快递公司。运费将会自动测算并显示在如图所示位置。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显示的运费是基本费率，具体的运费会根据买家和卖家的收取货地址而发生变动。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卖家只能向非Shopee物流合作伙伴指定和定制运费。Shopee 物流合作伙伴的运费是预先确定的。卖家需要设置正确的重量和尺寸，运费将根据物品的实际重量或包裹的体积重量（包括外包装）计算，以较高者为准。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42305" y="3697605"/>
            <a:ext cx="4831715" cy="186372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7"/>
            </p:custDataLst>
          </p:nvPr>
        </p:nvSpPr>
        <p:spPr>
          <a:xfrm>
            <a:off x="1734185" y="4032885"/>
            <a:ext cx="3039110" cy="904240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1873885" y="4032885"/>
            <a:ext cx="2661920" cy="852805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测量物品的包装尺寸并准确填写，以避免额外的运输费用或送货失败。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多件商品运费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Multi-item</a:t>
            </a:r>
            <a:r>
              <a:rPr lang="en-US" altLang="zh-CN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shipping costs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185102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590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多件商品运费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2524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1【运输选项】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如果买家购买了超过 1 件产品，他必须根据卖家列出的选项选择所需的运输选项。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7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订单的运费将基于每件商品的实际重量之和或体积重量。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思源黑体 CN Medium" panose="020B0600000000000000" charset="-122"/>
                <a:cs typeface="思源黑体 CN Medium" panose="020B0600000000000000" charset="-122"/>
              </a:rPr>
              <a:t>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体积计算则基于所有商品的最大长度、所有商品的最大宽度以及所有商品的高度总和（其中高度是每个商品的最小尺寸）物品）， 以较高者为准。这将避免在一个订单中向买家收取多笔运费。 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332865"/>
            <a:ext cx="652843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请同学们在</a:t>
            </a:r>
            <a:r>
              <a:rPr lang="en-US" altLang="zh-CN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lang="zh-CN" altLang="en-US" sz="2800" b="1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虚拟仿真实训平台上完成如下实训任务：</a:t>
            </a:r>
            <a:endParaRPr lang="zh-CN" altLang="en-US" sz="2800" b="1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74290"/>
            <a:ext cx="7084060" cy="2230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实训素材：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现有一批电风扇，产品基本信息如下：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</a:t>
            </a:r>
            <a:r>
              <a:rPr lang="zh-CN" altLang="en-US" sz="1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要求：</a:t>
            </a:r>
            <a:endParaRPr lang="zh-CN" altLang="en-US" sz="1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1.请根据上述信息，在Shopee平台上测算出该产品需要的运费。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2.假设买家购买了3件上述产品，试着测算该产品需要的运费。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24"/>
            </p:custDataLst>
          </p:nvPr>
        </p:nvGraphicFramePr>
        <p:xfrm>
          <a:off x="2263140" y="3267075"/>
          <a:ext cx="4402455" cy="689610"/>
        </p:xfrm>
        <a:graphic>
          <a:graphicData uri="http://schemas.openxmlformats.org/drawingml/2006/table">
            <a:tbl>
              <a:tblPr/>
              <a:tblGrid>
                <a:gridCol w="2435860"/>
                <a:gridCol w="1966595"/>
              </a:tblGrid>
              <a:tr h="229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产品名称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便携式电风扇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产品重量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2.5公斤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尺寸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50*30*30厘米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1.了解如何使用运费计算工具进行运费测算。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2.了解跨境物流的运费测算规则。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629861"/>
            <a:ext cx="6096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能够使用工具测算shopee跨境物流运费。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87730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399259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服装店准备新上架一批服装，在商品售卖之前，需要为服装进行定价，考虑到物流成本，需提前对每件产品需要承担的运费进行测算，经营者吴总将这个任务交给了正在运营shopee平台店铺的小吴。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小吴应该如何测算这批服装的运费呢？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不同尺寸、重量的包裹，不同的运输渠道，运费都不同。在测算物流之前需要了解各物流渠道的收费情况，并对产品的重量、面积、目的地等物流信息进行收集，运费将由shopee平台自动测算。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620" y="1588770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本任务可以培养跨境物流助理岗位的辅助开展物流订单处理能力。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本任务可以培养跨境物流专员岗位的物流数据分析能力。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459355"/>
            <a:ext cx="584263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本任务适用于《跨境电子商务（730702）》专业—《跨境物流实务》课程。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本任务适用于《跨境电子商务（530702）》专业—《跨境电商运营》课程。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本任务适用于《跨境电子商务（330702）》专业—《跨境物流管理》课程。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49620" y="3494405"/>
            <a:ext cx="543941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本任务有助于《全国职业院校技能大赛-GZ104跨境电子商务赛项》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模块三：跨境电子商务合规与通关－任务 7：跨境电子商务物流方案设计。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447571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本任务有助于《电子商务师五级》职业考试的学习。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7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8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1"/>
            </p:custDataLst>
          </p:nvPr>
        </p:nvSpPr>
        <p:spPr>
          <a:xfrm>
            <a:off x="3434715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>
            <p:custDataLst>
              <p:tags r:id="rId2"/>
            </p:custDataLst>
          </p:nvPr>
        </p:nvSpPr>
        <p:spPr>
          <a:xfrm>
            <a:off x="6108700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4287054" y="2366149"/>
            <a:ext cx="8578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01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6960875" y="2366149"/>
            <a:ext cx="857839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02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5"/>
            </p:custDataLst>
          </p:nvPr>
        </p:nvSpPr>
        <p:spPr>
          <a:xfrm>
            <a:off x="3783254" y="3161283"/>
            <a:ext cx="18654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物流渠道</a:t>
            </a:r>
            <a:r>
              <a:rPr lang="zh-CN" altLang="en-US" sz="3000" dirty="0">
                <a:sym typeface="+mn-ea"/>
              </a:rPr>
              <a:t>开启</a:t>
            </a:r>
            <a:endParaRPr lang="zh-CN" altLang="en-US" sz="3000" dirty="0"/>
          </a:p>
        </p:txBody>
      </p:sp>
      <p:sp>
        <p:nvSpPr>
          <p:cNvPr id="42" name="文本框 41"/>
          <p:cNvSpPr txBox="1"/>
          <p:nvPr>
            <p:custDataLst>
              <p:tags r:id="rId6"/>
            </p:custDataLst>
          </p:nvPr>
        </p:nvSpPr>
        <p:spPr>
          <a:xfrm>
            <a:off x="6458905" y="3161283"/>
            <a:ext cx="1865437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tx1">
                    <a:lumMod val="100000"/>
                  </a:schemeClr>
                </a:solidFill>
              </a:rPr>
              <a:t>多件商品运费</a:t>
            </a:r>
            <a:endParaRPr lang="zh-CN" altLang="en-US" sz="3000" dirty="0">
              <a:solidFill>
                <a:schemeClr val="tx1">
                  <a:lumMod val="100000"/>
                </a:schemeClr>
              </a:solidFill>
            </a:endParaRPr>
          </a:p>
        </p:txBody>
      </p:sp>
      <p:grpSp>
        <p:nvGrpSpPr>
          <p:cNvPr id="49" name="组合 48"/>
          <p:cNvGrpSpPr/>
          <p:nvPr>
            <p:custDataLst>
              <p:tags r:id="rId7"/>
            </p:custDataLst>
          </p:nvPr>
        </p:nvGrpSpPr>
        <p:grpSpPr>
          <a:xfrm>
            <a:off x="1418922" y="6115872"/>
            <a:ext cx="1351540" cy="104990"/>
            <a:chOff x="-2077497" y="2055193"/>
            <a:chExt cx="1351540" cy="104990"/>
          </a:xfrm>
        </p:grpSpPr>
        <p:sp>
          <p:nvSpPr>
            <p:cNvPr id="44" name="平行四边形 43"/>
            <p:cNvSpPr/>
            <p:nvPr>
              <p:custDataLst>
                <p:tags r:id="rId8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平行四边形 44"/>
            <p:cNvSpPr/>
            <p:nvPr>
              <p:custDataLst>
                <p:tags r:id="rId9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6" name="平行四边形 45"/>
            <p:cNvSpPr/>
            <p:nvPr>
              <p:custDataLst>
                <p:tags r:id="rId10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7" name="平行四边形 46"/>
            <p:cNvSpPr/>
            <p:nvPr>
              <p:custDataLst>
                <p:tags r:id="rId11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773031" y="4284405"/>
            <a:ext cx="20053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Open logistics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channels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67" name="矩形 66"/>
          <p:cNvSpPr/>
          <p:nvPr>
            <p:custDataLst>
              <p:tags r:id="rId13"/>
            </p:custDataLst>
          </p:nvPr>
        </p:nvSpPr>
        <p:spPr>
          <a:xfrm>
            <a:off x="6429088" y="4284405"/>
            <a:ext cx="2006600" cy="36830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Multi-item</a:t>
            </a:r>
            <a:endParaRPr lang="en-US" altLang="zh-CN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lang="en-US" altLang="zh-CN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shipping costs</a:t>
            </a:r>
            <a:endParaRPr lang="en-US" altLang="zh-CN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4126822" y="6115872"/>
            <a:ext cx="1351280" cy="104990"/>
            <a:chOff x="-2077497" y="2055193"/>
            <a:chExt cx="1351540" cy="104990"/>
          </a:xfrm>
        </p:grpSpPr>
        <p:sp>
          <p:nvSpPr>
            <p:cNvPr id="3" name="平行四边形 2"/>
            <p:cNvSpPr/>
            <p:nvPr>
              <p:custDataLst>
                <p:tags r:id="rId1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1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1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1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9"/>
            </p:custDataLst>
          </p:nvPr>
        </p:nvGrpSpPr>
        <p:grpSpPr>
          <a:xfrm>
            <a:off x="6834462" y="6115872"/>
            <a:ext cx="1351280" cy="104990"/>
            <a:chOff x="-2077497" y="2055193"/>
            <a:chExt cx="1351540" cy="104990"/>
          </a:xfrm>
        </p:grpSpPr>
        <p:sp>
          <p:nvSpPr>
            <p:cNvPr id="8" name="平行四边形 7"/>
            <p:cNvSpPr/>
            <p:nvPr>
              <p:custDataLst>
                <p:tags r:id="rId20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21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22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平行四边形 10"/>
            <p:cNvSpPr/>
            <p:nvPr>
              <p:custDataLst>
                <p:tags r:id="rId23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24"/>
            </p:custDataLst>
          </p:nvPr>
        </p:nvGrpSpPr>
        <p:grpSpPr>
          <a:xfrm>
            <a:off x="9542102" y="6116507"/>
            <a:ext cx="1351280" cy="104990"/>
            <a:chOff x="-2077497" y="2055193"/>
            <a:chExt cx="1351540" cy="104990"/>
          </a:xfrm>
        </p:grpSpPr>
        <p:sp>
          <p:nvSpPr>
            <p:cNvPr id="13" name="平行四边形 12"/>
            <p:cNvSpPr/>
            <p:nvPr>
              <p:custDataLst>
                <p:tags r:id="rId2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平行四边形 13"/>
            <p:cNvSpPr/>
            <p:nvPr>
              <p:custDataLst>
                <p:tags r:id="rId2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平行四边形 14"/>
            <p:cNvSpPr/>
            <p:nvPr>
              <p:custDataLst>
                <p:tags r:id="rId2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平行四边形 17"/>
            <p:cNvSpPr/>
            <p:nvPr>
              <p:custDataLst>
                <p:tags r:id="rId2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物流渠道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开启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Open logistics</a:t>
            </a:r>
            <a:r>
              <a:rPr lang="en-US" altLang="zh-CN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channels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3063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590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开启物流渠道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2524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1【开启物流渠道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测算运费首先需要确定将要使用的运输渠道，将物流渠道设置为开启状态。如图所示在运输，运输设置中开启物流渠道。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92475" y="2740025"/>
            <a:ext cx="5266690" cy="246634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3063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590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开启物流渠道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2524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1【开启物流渠道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卖家可在商品上架的过程中，测算商品运费，如图所示点击商品－新增商品。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34140"/>
          <a:stretch>
            <a:fillRect/>
          </a:stretch>
        </p:blipFill>
        <p:spPr>
          <a:xfrm>
            <a:off x="3163570" y="2876550"/>
            <a:ext cx="6544945" cy="201866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TABLE_ENDDRAG_ORIGIN_RECT" val="346*54"/>
  <p:tag name="TABLE_ENDDRAG_RECT" val="228*244*346*54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  <p:tag name="resource_record_key" val="{&quot;13&quot;:[20482077,19965474,4364954]}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3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4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3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4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1755</Words>
  <Application>WPS 演示</Application>
  <PresentationFormat>宽屏</PresentationFormat>
  <Paragraphs>202</Paragraphs>
  <Slides>16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思源宋体 CN ExtraLight</vt:lpstr>
      <vt:lpstr>思源宋体 CN Medium</vt:lpstr>
      <vt:lpstr>汉仪雅酷黑 75W</vt:lpstr>
      <vt:lpstr>黑体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224</cp:revision>
  <dcterms:created xsi:type="dcterms:W3CDTF">2024-03-21T07:59:00Z</dcterms:created>
  <dcterms:modified xsi:type="dcterms:W3CDTF">2024-03-27T03:44:25Z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